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pPr/>
              <a:t>10/2/2017</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pPr/>
              <a:t>10/2/2017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pPr/>
              <a:t>10/2/2017</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pPr/>
              <a:t>10/2/2017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pPr/>
              <a:t>10/2/2017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pPr/>
              <a:t>10/2/2017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pPr/>
              <a:t>10/2/2017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pPr/>
              <a:t>10/2/2017</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pPr/>
              <a:t>10/2/2017</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pPr/>
              <a:t>10/2/2017</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ogglesworldes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Flu Season</a:t>
            </a:r>
            <a:endParaRPr lang="en-CA" dirty="0"/>
          </a:p>
        </p:txBody>
      </p:sp>
      <p:sp>
        <p:nvSpPr>
          <p:cNvPr id="3" name="Subtitle 2"/>
          <p:cNvSpPr>
            <a:spLocks noGrp="1"/>
          </p:cNvSpPr>
          <p:nvPr>
            <p:ph type="subTitle" idx="1"/>
          </p:nvPr>
        </p:nvSpPr>
        <p:spPr/>
        <p:txBody>
          <a:bodyPr/>
          <a:lstStyle/>
          <a:p>
            <a:r>
              <a:rPr lang="en-US" dirty="0" smtClean="0">
                <a:hlinkClick r:id="rId2"/>
              </a:rPr>
              <a:t>© 2017 </a:t>
            </a:r>
            <a:r>
              <a:rPr lang="en-US" dirty="0" err="1" smtClean="0">
                <a:hlinkClick r:id="rId2"/>
              </a:rPr>
              <a:t>Lanternfish</a:t>
            </a:r>
            <a:r>
              <a:rPr lang="en-US" dirty="0" smtClean="0">
                <a:hlinkClick r:id="rId2"/>
              </a:rPr>
              <a:t> ESL at www.bogglesworldesl.com</a:t>
            </a:r>
            <a:r>
              <a:rPr lang="en-US" dirty="0" smtClean="0"/>
              <a:t> </a:t>
            </a:r>
            <a:endParaRPr lang="en-CA" dirty="0"/>
          </a:p>
        </p:txBody>
      </p:sp>
    </p:spTree>
    <p:extLst>
      <p:ext uri="{BB962C8B-B14F-4D97-AF65-F5344CB8AC3E}">
        <p14:creationId xmlns:p14="http://schemas.microsoft.com/office/powerpoint/2010/main" val="3353370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that Children Need </a:t>
            </a:r>
            <a:r>
              <a:rPr lang="en-US" dirty="0" smtClean="0">
                <a:solidFill>
                  <a:srgbClr val="0070C0"/>
                </a:solidFill>
              </a:rPr>
              <a:t>Medical Attention</a:t>
            </a:r>
            <a:endParaRPr lang="en-CA" dirty="0">
              <a:solidFill>
                <a:srgbClr val="0070C0"/>
              </a:solidFill>
            </a:endParaRPr>
          </a:p>
        </p:txBody>
      </p:sp>
      <p:sp>
        <p:nvSpPr>
          <p:cNvPr id="3" name="Content Placeholder 2"/>
          <p:cNvSpPr>
            <a:spLocks noGrp="1"/>
          </p:cNvSpPr>
          <p:nvPr>
            <p:ph idx="1"/>
          </p:nvPr>
        </p:nvSpPr>
        <p:spPr>
          <a:xfrm>
            <a:off x="1066800" y="2103120"/>
            <a:ext cx="6853707" cy="3931920"/>
          </a:xfrm>
        </p:spPr>
        <p:txBody>
          <a:bodyPr>
            <a:normAutofit/>
          </a:bodyPr>
          <a:lstStyle/>
          <a:p>
            <a:r>
              <a:rPr lang="en-US" sz="3200" dirty="0"/>
              <a:t>For children, there are some important signs that they may need emergency treatment. These signs include having a bluish skin color, having a fever with a </a:t>
            </a:r>
            <a:r>
              <a:rPr lang="en-US" sz="3200" dirty="0">
                <a:solidFill>
                  <a:srgbClr val="0070C0"/>
                </a:solidFill>
              </a:rPr>
              <a:t>rash</a:t>
            </a:r>
            <a:r>
              <a:rPr lang="en-US" sz="3200" dirty="0"/>
              <a:t>, having difficulty breathing, not drinking enough fluids, not waking up and not </a:t>
            </a:r>
            <a:r>
              <a:rPr lang="en-US" sz="3200" dirty="0">
                <a:solidFill>
                  <a:srgbClr val="0070C0"/>
                </a:solidFill>
              </a:rPr>
              <a:t>interacting</a:t>
            </a:r>
            <a:r>
              <a:rPr lang="en-US" sz="3200" dirty="0"/>
              <a:t> with people. </a:t>
            </a:r>
            <a:endParaRPr lang="en-CA" sz="3200" dirty="0"/>
          </a:p>
          <a:p>
            <a:pPr marL="0" indent="0">
              <a:buNone/>
            </a:pPr>
            <a:endParaRPr lang="en-CA" sz="3200" dirty="0"/>
          </a:p>
        </p:txBody>
      </p:sp>
      <p:sp>
        <p:nvSpPr>
          <p:cNvPr id="2050" name="AutoShape 2" descr="http://images.clipart.com/thb/thb8/PH/pub5361-070524/41812395.thb.jpg?1001638256"/>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2052" name="Picture 4" descr="http://images.clipart.com/thb/thb8/PH/pub5361-070524/41812395.thb.jpg?1001638256"/>
          <p:cNvPicPr>
            <a:picLocks noChangeAspect="1" noChangeArrowheads="1"/>
          </p:cNvPicPr>
          <p:nvPr/>
        </p:nvPicPr>
        <p:blipFill>
          <a:blip r:embed="rId2"/>
          <a:srcRect/>
          <a:stretch>
            <a:fillRect/>
          </a:stretch>
        </p:blipFill>
        <p:spPr bwMode="auto">
          <a:xfrm>
            <a:off x="8019414" y="2520358"/>
            <a:ext cx="3788265" cy="2521903"/>
          </a:xfrm>
          <a:prstGeom prst="rect">
            <a:avLst/>
          </a:prstGeom>
          <a:noFill/>
        </p:spPr>
      </p:pic>
    </p:spTree>
    <p:extLst>
      <p:ext uri="{BB962C8B-B14F-4D97-AF65-F5344CB8AC3E}">
        <p14:creationId xmlns:p14="http://schemas.microsoft.com/office/powerpoint/2010/main" val="14081337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CA" dirty="0"/>
          </a:p>
        </p:txBody>
      </p:sp>
      <p:sp>
        <p:nvSpPr>
          <p:cNvPr id="3" name="Content Placeholder 2"/>
          <p:cNvSpPr>
            <a:spLocks noGrp="1"/>
          </p:cNvSpPr>
          <p:nvPr>
            <p:ph idx="1"/>
          </p:nvPr>
        </p:nvSpPr>
        <p:spPr/>
        <p:txBody>
          <a:bodyPr>
            <a:normAutofit lnSpcReduction="10000"/>
          </a:bodyPr>
          <a:lstStyle/>
          <a:p>
            <a:r>
              <a:rPr lang="en-US" sz="3200" dirty="0" smtClean="0"/>
              <a:t>If you </a:t>
            </a:r>
            <a:r>
              <a:rPr lang="en-US" sz="3200" dirty="0" smtClean="0">
                <a:solidFill>
                  <a:srgbClr val="0070C0"/>
                </a:solidFill>
              </a:rPr>
              <a:t>need medical attention </a:t>
            </a:r>
            <a:r>
              <a:rPr lang="en-US" sz="3200" dirty="0" smtClean="0"/>
              <a:t>that means you </a:t>
            </a:r>
            <a:r>
              <a:rPr lang="en-US" sz="3200" dirty="0" smtClean="0">
                <a:solidFill>
                  <a:srgbClr val="7030A0"/>
                </a:solidFill>
              </a:rPr>
              <a:t>should see a doctor</a:t>
            </a:r>
            <a:r>
              <a:rPr lang="en-US" sz="3200" dirty="0" smtClean="0"/>
              <a:t>. </a:t>
            </a:r>
          </a:p>
          <a:p>
            <a:endParaRPr lang="en-US" sz="3200" dirty="0"/>
          </a:p>
          <a:p>
            <a:r>
              <a:rPr lang="en-US" sz="3200" dirty="0" smtClean="0"/>
              <a:t>A </a:t>
            </a:r>
            <a:r>
              <a:rPr lang="en-US" sz="3200" dirty="0" smtClean="0">
                <a:solidFill>
                  <a:srgbClr val="0070C0"/>
                </a:solidFill>
              </a:rPr>
              <a:t>rash </a:t>
            </a:r>
            <a:r>
              <a:rPr lang="en-US" sz="3200" dirty="0" smtClean="0"/>
              <a:t>is</a:t>
            </a:r>
            <a:r>
              <a:rPr lang="en-US" sz="3200" dirty="0" smtClean="0">
                <a:solidFill>
                  <a:srgbClr val="0070C0"/>
                </a:solidFill>
              </a:rPr>
              <a:t> </a:t>
            </a:r>
            <a:r>
              <a:rPr lang="en-US" sz="3200" dirty="0" smtClean="0">
                <a:solidFill>
                  <a:srgbClr val="7030A0"/>
                </a:solidFill>
              </a:rPr>
              <a:t>an area of skin with red spots or red bumps</a:t>
            </a:r>
            <a:r>
              <a:rPr lang="en-US" sz="3200" dirty="0" smtClean="0">
                <a:solidFill>
                  <a:srgbClr val="0070C0"/>
                </a:solidFill>
              </a:rPr>
              <a:t>.</a:t>
            </a:r>
          </a:p>
          <a:p>
            <a:endParaRPr lang="en-US" sz="3200" dirty="0">
              <a:solidFill>
                <a:srgbClr val="0070C0"/>
              </a:solidFill>
            </a:endParaRPr>
          </a:p>
          <a:p>
            <a:r>
              <a:rPr lang="en-US" sz="3200" dirty="0" smtClean="0"/>
              <a:t>If you </a:t>
            </a:r>
            <a:r>
              <a:rPr lang="en-US" sz="3200" dirty="0" smtClean="0">
                <a:solidFill>
                  <a:srgbClr val="0070C0"/>
                </a:solidFill>
              </a:rPr>
              <a:t>interact with someone </a:t>
            </a:r>
            <a:r>
              <a:rPr lang="en-US" sz="3200" dirty="0" smtClean="0"/>
              <a:t>that means you </a:t>
            </a:r>
            <a:r>
              <a:rPr lang="en-US" sz="3200" dirty="0" smtClean="0">
                <a:solidFill>
                  <a:srgbClr val="7030A0"/>
                </a:solidFill>
              </a:rPr>
              <a:t>talk to </a:t>
            </a:r>
            <a:r>
              <a:rPr lang="en-US" sz="3200" dirty="0" smtClean="0"/>
              <a:t>that person or </a:t>
            </a:r>
            <a:r>
              <a:rPr lang="en-US" sz="3200" dirty="0" smtClean="0">
                <a:solidFill>
                  <a:srgbClr val="7030A0"/>
                </a:solidFill>
              </a:rPr>
              <a:t>react</a:t>
            </a:r>
            <a:r>
              <a:rPr lang="en-US" sz="3200" dirty="0" smtClean="0">
                <a:solidFill>
                  <a:srgbClr val="0070C0"/>
                </a:solidFill>
              </a:rPr>
              <a:t> </a:t>
            </a:r>
            <a:r>
              <a:rPr lang="en-US" sz="3200" dirty="0" smtClean="0"/>
              <a:t>to what they do.</a:t>
            </a:r>
          </a:p>
          <a:p>
            <a:endParaRPr lang="en-US" sz="3200" dirty="0">
              <a:solidFill>
                <a:srgbClr val="0070C0"/>
              </a:solidFill>
            </a:endParaRPr>
          </a:p>
          <a:p>
            <a:endParaRPr lang="en-CA" sz="3200" dirty="0"/>
          </a:p>
        </p:txBody>
      </p:sp>
    </p:spTree>
    <p:extLst>
      <p:ext uri="{BB962C8B-B14F-4D97-AF65-F5344CB8AC3E}">
        <p14:creationId xmlns:p14="http://schemas.microsoft.com/office/powerpoint/2010/main" val="8871739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Signs that </a:t>
            </a:r>
            <a:r>
              <a:rPr lang="en-US" dirty="0" smtClean="0"/>
              <a:t>Infants </a:t>
            </a:r>
            <a:r>
              <a:rPr lang="en-US" dirty="0"/>
              <a:t>Need Medical Attention</a:t>
            </a:r>
            <a:endParaRPr lang="en-CA" dirty="0"/>
          </a:p>
        </p:txBody>
      </p:sp>
      <p:sp>
        <p:nvSpPr>
          <p:cNvPr id="3" name="Content Placeholder 2"/>
          <p:cNvSpPr>
            <a:spLocks noGrp="1"/>
          </p:cNvSpPr>
          <p:nvPr>
            <p:ph idx="1"/>
          </p:nvPr>
        </p:nvSpPr>
        <p:spPr>
          <a:xfrm>
            <a:off x="1066800" y="2103120"/>
            <a:ext cx="6853707" cy="3931920"/>
          </a:xfrm>
        </p:spPr>
        <p:txBody>
          <a:bodyPr>
            <a:normAutofit/>
          </a:bodyPr>
          <a:lstStyle/>
          <a:p>
            <a:r>
              <a:rPr lang="en-US" sz="3200" dirty="0"/>
              <a:t>For </a:t>
            </a:r>
            <a:r>
              <a:rPr lang="en-US" sz="3200" dirty="0">
                <a:solidFill>
                  <a:srgbClr val="0070C0"/>
                </a:solidFill>
              </a:rPr>
              <a:t>infants</a:t>
            </a:r>
            <a:r>
              <a:rPr lang="en-US" sz="3200" dirty="0"/>
              <a:t>, some important signs that they need emergency treatment include not eating, trouble breathing, and no tears when crying. </a:t>
            </a:r>
            <a:endParaRPr lang="en-CA" sz="3200" dirty="0"/>
          </a:p>
        </p:txBody>
      </p:sp>
      <p:sp>
        <p:nvSpPr>
          <p:cNvPr id="2050" name="AutoShape 2" descr="http://images.clipart.com/thb/thb8/PH/pub5361-070524/41812395.thb.jpg?1001638256"/>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5" name="Picture 4" descr="http://images.clipart.com/thb/thb8/PH/tl5365_20060221b/tl5365_20060221b/32014938.thb.jpg?5365_060222_757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4420" y="2103120"/>
            <a:ext cx="2372329" cy="3563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8133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CA" dirty="0"/>
          </a:p>
        </p:txBody>
      </p:sp>
      <p:sp>
        <p:nvSpPr>
          <p:cNvPr id="3" name="Content Placeholder 2"/>
          <p:cNvSpPr>
            <a:spLocks noGrp="1"/>
          </p:cNvSpPr>
          <p:nvPr>
            <p:ph idx="1"/>
          </p:nvPr>
        </p:nvSpPr>
        <p:spPr/>
        <p:txBody>
          <a:bodyPr>
            <a:normAutofit/>
          </a:bodyPr>
          <a:lstStyle/>
          <a:p>
            <a:r>
              <a:rPr lang="en-US" sz="3200" dirty="0">
                <a:solidFill>
                  <a:srgbClr val="0070C0"/>
                </a:solidFill>
              </a:rPr>
              <a:t>I</a:t>
            </a:r>
            <a:r>
              <a:rPr lang="en-US" sz="3200" dirty="0" smtClean="0">
                <a:solidFill>
                  <a:srgbClr val="0070C0"/>
                </a:solidFill>
              </a:rPr>
              <a:t>nfant</a:t>
            </a:r>
            <a:r>
              <a:rPr lang="en-US" sz="3200" dirty="0" smtClean="0"/>
              <a:t> is another word for </a:t>
            </a:r>
            <a:r>
              <a:rPr lang="en-US" sz="3200" dirty="0" smtClean="0">
                <a:solidFill>
                  <a:srgbClr val="7030A0"/>
                </a:solidFill>
              </a:rPr>
              <a:t>baby</a:t>
            </a:r>
            <a:r>
              <a:rPr lang="en-US" sz="3200" dirty="0" smtClean="0"/>
              <a:t>.</a:t>
            </a:r>
            <a:endParaRPr lang="en-CA" sz="3200" dirty="0"/>
          </a:p>
        </p:txBody>
      </p:sp>
    </p:spTree>
    <p:extLst>
      <p:ext uri="{BB962C8B-B14F-4D97-AF65-F5344CB8AC3E}">
        <p14:creationId xmlns:p14="http://schemas.microsoft.com/office/powerpoint/2010/main" val="8871739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Preventing the Flu</a:t>
            </a:r>
            <a:endParaRPr lang="en-CA" dirty="0"/>
          </a:p>
        </p:txBody>
      </p:sp>
      <p:sp>
        <p:nvSpPr>
          <p:cNvPr id="3" name="Content Placeholder 2"/>
          <p:cNvSpPr>
            <a:spLocks noGrp="1"/>
          </p:cNvSpPr>
          <p:nvPr>
            <p:ph idx="1"/>
          </p:nvPr>
        </p:nvSpPr>
        <p:spPr>
          <a:xfrm>
            <a:off x="1066800" y="2103120"/>
            <a:ext cx="6853707" cy="3931920"/>
          </a:xfrm>
        </p:spPr>
        <p:txBody>
          <a:bodyPr>
            <a:normAutofit fontScale="92500" lnSpcReduction="20000"/>
          </a:bodyPr>
          <a:lstStyle/>
          <a:p>
            <a:r>
              <a:rPr lang="en-US" sz="3200" dirty="0">
                <a:solidFill>
                  <a:srgbClr val="C00000"/>
                </a:solidFill>
              </a:rPr>
              <a:t>There are several</a:t>
            </a:r>
            <a:r>
              <a:rPr lang="en-US" sz="3200" dirty="0"/>
              <a:t> things you can do to </a:t>
            </a:r>
            <a:r>
              <a:rPr lang="en-US" sz="3200" dirty="0">
                <a:solidFill>
                  <a:srgbClr val="0070C0"/>
                </a:solidFill>
              </a:rPr>
              <a:t>prevent</a:t>
            </a:r>
            <a:r>
              <a:rPr lang="en-US" sz="3200" dirty="0"/>
              <a:t> the flu. </a:t>
            </a:r>
            <a:r>
              <a:rPr lang="en-US" sz="3200" dirty="0" smtClean="0">
                <a:solidFill>
                  <a:srgbClr val="C00000"/>
                </a:solidFill>
              </a:rPr>
              <a:t>One way </a:t>
            </a:r>
            <a:r>
              <a:rPr lang="en-US" sz="3200" dirty="0" smtClean="0"/>
              <a:t>to prevent the flu is to wash</a:t>
            </a:r>
            <a:r>
              <a:rPr lang="en-US" sz="3200" dirty="0" smtClean="0">
                <a:solidFill>
                  <a:srgbClr val="C00000"/>
                </a:solidFill>
              </a:rPr>
              <a:t> </a:t>
            </a:r>
            <a:r>
              <a:rPr lang="en-US" sz="3200" dirty="0" smtClean="0"/>
              <a:t>your </a:t>
            </a:r>
            <a:r>
              <a:rPr lang="en-US" sz="3200" dirty="0"/>
              <a:t>hands often. You should wash your hands before meals, when you come home, when you go to the bathroom, and when you have been around sick people. Most people do not wash their hands long enough when they wash their hands. You should use soap and </a:t>
            </a:r>
            <a:r>
              <a:rPr lang="en-US" sz="3200" dirty="0">
                <a:solidFill>
                  <a:srgbClr val="0070C0"/>
                </a:solidFill>
              </a:rPr>
              <a:t>scrub</a:t>
            </a:r>
            <a:r>
              <a:rPr lang="en-US" sz="3200" dirty="0"/>
              <a:t> thoroughly. </a:t>
            </a:r>
            <a:endParaRPr lang="en-CA" sz="3200" dirty="0"/>
          </a:p>
        </p:txBody>
      </p:sp>
      <p:sp>
        <p:nvSpPr>
          <p:cNvPr id="2050" name="AutoShape 2" descr="http://images.clipart.com/thb/thb8/PH/pub5361-070524/41812395.thb.jpg?1001638256"/>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6" name="Picture 2" descr="http://images.clipart.com/thb/thb8/PH/pub5361-070524/41810869.thb.jpg?100163814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7147" y="2014194"/>
            <a:ext cx="2611236" cy="3922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91475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CA" dirty="0"/>
          </a:p>
        </p:txBody>
      </p:sp>
      <p:sp>
        <p:nvSpPr>
          <p:cNvPr id="3" name="Content Placeholder 2"/>
          <p:cNvSpPr>
            <a:spLocks noGrp="1"/>
          </p:cNvSpPr>
          <p:nvPr>
            <p:ph idx="1"/>
          </p:nvPr>
        </p:nvSpPr>
        <p:spPr/>
        <p:txBody>
          <a:bodyPr>
            <a:normAutofit/>
          </a:bodyPr>
          <a:lstStyle/>
          <a:p>
            <a:r>
              <a:rPr lang="en-US" sz="3200" dirty="0" smtClean="0"/>
              <a:t>If you </a:t>
            </a:r>
            <a:r>
              <a:rPr lang="en-US" sz="3200" dirty="0" smtClean="0">
                <a:solidFill>
                  <a:srgbClr val="0070C0"/>
                </a:solidFill>
              </a:rPr>
              <a:t>prevent </a:t>
            </a:r>
            <a:r>
              <a:rPr lang="en-US" sz="3200" dirty="0" smtClean="0"/>
              <a:t>something that means you </a:t>
            </a:r>
            <a:r>
              <a:rPr lang="en-US" sz="3200" dirty="0" smtClean="0">
                <a:solidFill>
                  <a:srgbClr val="7030A0"/>
                </a:solidFill>
              </a:rPr>
              <a:t>stop it from happening</a:t>
            </a:r>
            <a:r>
              <a:rPr lang="en-US" sz="3200" dirty="0" smtClean="0"/>
              <a:t>.</a:t>
            </a:r>
          </a:p>
          <a:p>
            <a:endParaRPr lang="en-US" sz="3200" dirty="0"/>
          </a:p>
          <a:p>
            <a:r>
              <a:rPr lang="en-US" sz="3200" dirty="0" smtClean="0">
                <a:solidFill>
                  <a:srgbClr val="0070C0"/>
                </a:solidFill>
              </a:rPr>
              <a:t>Scrub</a:t>
            </a:r>
            <a:r>
              <a:rPr lang="en-US" sz="3200" dirty="0" smtClean="0"/>
              <a:t> is another way to say, “</a:t>
            </a:r>
            <a:r>
              <a:rPr lang="en-US" sz="3200" dirty="0" smtClean="0">
                <a:solidFill>
                  <a:srgbClr val="7030A0"/>
                </a:solidFill>
              </a:rPr>
              <a:t>Wash hard</a:t>
            </a:r>
            <a:r>
              <a:rPr lang="en-US" sz="3200" dirty="0" smtClean="0"/>
              <a:t>.” You scrub pots and pans when food is stuck to them.</a:t>
            </a:r>
            <a:endParaRPr lang="en-US" sz="3200" dirty="0" smtClean="0"/>
          </a:p>
          <a:p>
            <a:endParaRPr lang="en-US" sz="3200" dirty="0" smtClean="0"/>
          </a:p>
        </p:txBody>
      </p:sp>
    </p:spTree>
    <p:extLst>
      <p:ext uri="{BB962C8B-B14F-4D97-AF65-F5344CB8AC3E}">
        <p14:creationId xmlns:p14="http://schemas.microsoft.com/office/powerpoint/2010/main" val="4011979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Flu Vaccination</a:t>
            </a:r>
            <a:endParaRPr lang="en-CA" dirty="0"/>
          </a:p>
        </p:txBody>
      </p:sp>
      <p:sp>
        <p:nvSpPr>
          <p:cNvPr id="3" name="Content Placeholder 2"/>
          <p:cNvSpPr>
            <a:spLocks noGrp="1"/>
          </p:cNvSpPr>
          <p:nvPr>
            <p:ph idx="1"/>
          </p:nvPr>
        </p:nvSpPr>
        <p:spPr>
          <a:xfrm>
            <a:off x="1066800" y="2103120"/>
            <a:ext cx="6853707" cy="3931920"/>
          </a:xfrm>
        </p:spPr>
        <p:txBody>
          <a:bodyPr>
            <a:normAutofit/>
          </a:bodyPr>
          <a:lstStyle/>
          <a:p>
            <a:r>
              <a:rPr lang="en-US" sz="3200" dirty="0">
                <a:solidFill>
                  <a:srgbClr val="C00000"/>
                </a:solidFill>
              </a:rPr>
              <a:t>Another</a:t>
            </a:r>
            <a:r>
              <a:rPr lang="en-US" sz="3200" dirty="0"/>
              <a:t> </a:t>
            </a:r>
            <a:r>
              <a:rPr lang="en-US" sz="3200" dirty="0">
                <a:solidFill>
                  <a:srgbClr val="C00000"/>
                </a:solidFill>
              </a:rPr>
              <a:t>way</a:t>
            </a:r>
            <a:r>
              <a:rPr lang="en-US" sz="3200" dirty="0"/>
              <a:t> to prevent the flu is to get your flu </a:t>
            </a:r>
            <a:r>
              <a:rPr lang="en-US" sz="3200" dirty="0">
                <a:solidFill>
                  <a:srgbClr val="0070C0"/>
                </a:solidFill>
              </a:rPr>
              <a:t>vaccination</a:t>
            </a:r>
            <a:r>
              <a:rPr lang="en-US" sz="3200" dirty="0"/>
              <a:t>. The flu shot is cheap and </a:t>
            </a:r>
            <a:r>
              <a:rPr lang="en-US" sz="3200" dirty="0">
                <a:solidFill>
                  <a:srgbClr val="0070C0"/>
                </a:solidFill>
              </a:rPr>
              <a:t>effective</a:t>
            </a:r>
            <a:r>
              <a:rPr lang="en-US" sz="3200" dirty="0"/>
              <a:t> for preventing the flu. </a:t>
            </a:r>
            <a:endParaRPr lang="en-CA" sz="3200" dirty="0"/>
          </a:p>
        </p:txBody>
      </p:sp>
      <p:sp>
        <p:nvSpPr>
          <p:cNvPr id="2050" name="AutoShape 2" descr="http://images.clipart.com/thb/thb8/PH/pub5361-070524/41812395.thb.jpg?1001638256"/>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4" name="Picture 2" descr="http://images.clipart.com/thb/thb14/PH/images/39168812.thb.jpg?10016345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6241" y="1580880"/>
            <a:ext cx="2755050" cy="4138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9146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CA" dirty="0"/>
          </a:p>
        </p:txBody>
      </p:sp>
      <p:sp>
        <p:nvSpPr>
          <p:cNvPr id="3" name="Content Placeholder 2"/>
          <p:cNvSpPr>
            <a:spLocks noGrp="1"/>
          </p:cNvSpPr>
          <p:nvPr>
            <p:ph idx="1"/>
          </p:nvPr>
        </p:nvSpPr>
        <p:spPr/>
        <p:txBody>
          <a:bodyPr>
            <a:normAutofit/>
          </a:bodyPr>
          <a:lstStyle/>
          <a:p>
            <a:r>
              <a:rPr lang="en-US" sz="3200" dirty="0" smtClean="0"/>
              <a:t>A </a:t>
            </a:r>
            <a:r>
              <a:rPr lang="en-US" sz="3200" dirty="0" smtClean="0">
                <a:solidFill>
                  <a:srgbClr val="0070C0"/>
                </a:solidFill>
              </a:rPr>
              <a:t>vaccination</a:t>
            </a:r>
            <a:r>
              <a:rPr lang="en-US" sz="3200" dirty="0" smtClean="0"/>
              <a:t> is a type of </a:t>
            </a:r>
            <a:r>
              <a:rPr lang="en-US" sz="3200" dirty="0" smtClean="0">
                <a:solidFill>
                  <a:srgbClr val="7030A0"/>
                </a:solidFill>
              </a:rPr>
              <a:t>medicine that can prevent a disease</a:t>
            </a:r>
            <a:r>
              <a:rPr lang="en-US" sz="3200" dirty="0" smtClean="0"/>
              <a:t>. </a:t>
            </a:r>
            <a:endParaRPr lang="en-US" sz="3200" dirty="0" smtClean="0"/>
          </a:p>
          <a:p>
            <a:endParaRPr lang="en-US" sz="3200" dirty="0"/>
          </a:p>
          <a:p>
            <a:r>
              <a:rPr lang="en-US" sz="3200" dirty="0" smtClean="0"/>
              <a:t>If something is </a:t>
            </a:r>
            <a:r>
              <a:rPr lang="en-US" sz="3200" dirty="0" smtClean="0">
                <a:solidFill>
                  <a:srgbClr val="0070C0"/>
                </a:solidFill>
              </a:rPr>
              <a:t>effective</a:t>
            </a:r>
            <a:r>
              <a:rPr lang="en-US" sz="3200" dirty="0" smtClean="0"/>
              <a:t> that means it </a:t>
            </a:r>
            <a:r>
              <a:rPr lang="en-US" sz="3200" dirty="0" smtClean="0">
                <a:solidFill>
                  <a:srgbClr val="7030A0"/>
                </a:solidFill>
              </a:rPr>
              <a:t>works well</a:t>
            </a:r>
            <a:r>
              <a:rPr lang="en-US" sz="3200" dirty="0" smtClean="0"/>
              <a:t>.</a:t>
            </a:r>
            <a:endParaRPr lang="en-US" sz="3200" dirty="0" smtClean="0"/>
          </a:p>
          <a:p>
            <a:endParaRPr lang="en-US" sz="3200" dirty="0" smtClean="0"/>
          </a:p>
        </p:txBody>
      </p:sp>
    </p:spTree>
    <p:extLst>
      <p:ext uri="{BB962C8B-B14F-4D97-AF65-F5344CB8AC3E}">
        <p14:creationId xmlns:p14="http://schemas.microsoft.com/office/powerpoint/2010/main" val="35532068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Preventing the Spread of the Flu</a:t>
            </a:r>
            <a:endParaRPr lang="en-CA" dirty="0"/>
          </a:p>
        </p:txBody>
      </p:sp>
      <p:sp>
        <p:nvSpPr>
          <p:cNvPr id="3" name="Content Placeholder 2"/>
          <p:cNvSpPr>
            <a:spLocks noGrp="1"/>
          </p:cNvSpPr>
          <p:nvPr>
            <p:ph idx="1"/>
          </p:nvPr>
        </p:nvSpPr>
        <p:spPr>
          <a:xfrm>
            <a:off x="1066800" y="2103120"/>
            <a:ext cx="6853707" cy="3931920"/>
          </a:xfrm>
        </p:spPr>
        <p:txBody>
          <a:bodyPr>
            <a:normAutofit/>
          </a:bodyPr>
          <a:lstStyle/>
          <a:p>
            <a:r>
              <a:rPr lang="en-US" sz="3200" dirty="0"/>
              <a:t>If you do have the flu, it’s also important to prevent spreading it to other people. You should stay home and </a:t>
            </a:r>
            <a:r>
              <a:rPr lang="en-US" sz="3200" dirty="0">
                <a:solidFill>
                  <a:srgbClr val="0070C0"/>
                </a:solidFill>
              </a:rPr>
              <a:t>avoid </a:t>
            </a:r>
            <a:r>
              <a:rPr lang="en-US" sz="3200" dirty="0"/>
              <a:t>contact with other people. You should avoid going out into </a:t>
            </a:r>
            <a:r>
              <a:rPr lang="en-US" sz="3200" dirty="0">
                <a:solidFill>
                  <a:srgbClr val="0070C0"/>
                </a:solidFill>
              </a:rPr>
              <a:t>crowds</a:t>
            </a:r>
            <a:r>
              <a:rPr lang="en-US" sz="3200" dirty="0"/>
              <a:t>. You should also </a:t>
            </a:r>
            <a:r>
              <a:rPr lang="en-US" sz="3200" dirty="0">
                <a:solidFill>
                  <a:srgbClr val="0070C0"/>
                </a:solidFill>
              </a:rPr>
              <a:t>cover</a:t>
            </a:r>
            <a:r>
              <a:rPr lang="en-US" sz="3200" dirty="0"/>
              <a:t> your mouth and nose when you cough or sneeze. </a:t>
            </a:r>
            <a:endParaRPr lang="en-CA" sz="3200" dirty="0"/>
          </a:p>
        </p:txBody>
      </p:sp>
      <p:sp>
        <p:nvSpPr>
          <p:cNvPr id="2050" name="AutoShape 2" descr="http://images.clipart.com/thb/thb8/PH/pub5361-070524/41812395.thb.jpg?1001638256"/>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Tree>
    <p:extLst>
      <p:ext uri="{BB962C8B-B14F-4D97-AF65-F5344CB8AC3E}">
        <p14:creationId xmlns:p14="http://schemas.microsoft.com/office/powerpoint/2010/main" val="22661664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CA" dirty="0"/>
          </a:p>
        </p:txBody>
      </p:sp>
      <p:sp>
        <p:nvSpPr>
          <p:cNvPr id="3" name="Content Placeholder 2"/>
          <p:cNvSpPr>
            <a:spLocks noGrp="1"/>
          </p:cNvSpPr>
          <p:nvPr>
            <p:ph idx="1"/>
          </p:nvPr>
        </p:nvSpPr>
        <p:spPr/>
        <p:txBody>
          <a:bodyPr>
            <a:normAutofit lnSpcReduction="10000"/>
          </a:bodyPr>
          <a:lstStyle/>
          <a:p>
            <a:r>
              <a:rPr lang="en-US" sz="3200" dirty="0" smtClean="0"/>
              <a:t>If you </a:t>
            </a:r>
            <a:r>
              <a:rPr lang="en-US" sz="3200" dirty="0" smtClean="0">
                <a:solidFill>
                  <a:srgbClr val="0070C0"/>
                </a:solidFill>
              </a:rPr>
              <a:t>avoid</a:t>
            </a:r>
            <a:r>
              <a:rPr lang="en-US" sz="3200" dirty="0" smtClean="0"/>
              <a:t> something that means you </a:t>
            </a:r>
            <a:r>
              <a:rPr lang="en-US" sz="3200" dirty="0" smtClean="0">
                <a:solidFill>
                  <a:srgbClr val="7030A0"/>
                </a:solidFill>
              </a:rPr>
              <a:t>try to stay away </a:t>
            </a:r>
            <a:r>
              <a:rPr lang="en-US" sz="3200" dirty="0" smtClean="0"/>
              <a:t>from it. </a:t>
            </a:r>
            <a:endParaRPr lang="en-US" sz="3200" dirty="0" smtClean="0"/>
          </a:p>
          <a:p>
            <a:endParaRPr lang="en-US" sz="3200" dirty="0"/>
          </a:p>
          <a:p>
            <a:r>
              <a:rPr lang="en-US" sz="3200" dirty="0" smtClean="0"/>
              <a:t>A </a:t>
            </a:r>
            <a:r>
              <a:rPr lang="en-US" sz="3200" dirty="0" smtClean="0">
                <a:solidFill>
                  <a:srgbClr val="0070C0"/>
                </a:solidFill>
              </a:rPr>
              <a:t>crowd </a:t>
            </a:r>
            <a:r>
              <a:rPr lang="en-US" sz="3200" dirty="0" smtClean="0"/>
              <a:t>is</a:t>
            </a:r>
            <a:r>
              <a:rPr lang="en-US" sz="3200" dirty="0" smtClean="0">
                <a:solidFill>
                  <a:srgbClr val="0070C0"/>
                </a:solidFill>
              </a:rPr>
              <a:t> </a:t>
            </a:r>
            <a:r>
              <a:rPr lang="en-US" sz="3200" dirty="0" smtClean="0">
                <a:solidFill>
                  <a:srgbClr val="7030A0"/>
                </a:solidFill>
              </a:rPr>
              <a:t>a large group of people gathered together</a:t>
            </a:r>
            <a:r>
              <a:rPr lang="en-US" sz="3200" dirty="0" smtClean="0"/>
              <a:t>.</a:t>
            </a:r>
            <a:endParaRPr lang="en-US" sz="3200" dirty="0" smtClean="0"/>
          </a:p>
          <a:p>
            <a:endParaRPr lang="en-US" sz="3200" dirty="0" smtClean="0"/>
          </a:p>
          <a:p>
            <a:r>
              <a:rPr lang="en-US" sz="3200" dirty="0" smtClean="0"/>
              <a:t>If </a:t>
            </a:r>
            <a:r>
              <a:rPr lang="en-US" sz="3200" dirty="0" smtClean="0"/>
              <a:t>you </a:t>
            </a:r>
            <a:r>
              <a:rPr lang="en-US" sz="3200" dirty="0" smtClean="0">
                <a:solidFill>
                  <a:srgbClr val="0070C0"/>
                </a:solidFill>
              </a:rPr>
              <a:t>cover</a:t>
            </a:r>
            <a:r>
              <a:rPr lang="en-US" sz="3200" dirty="0" smtClean="0"/>
              <a:t> </a:t>
            </a:r>
            <a:r>
              <a:rPr lang="en-US" sz="3200" dirty="0" smtClean="0">
                <a:solidFill>
                  <a:srgbClr val="0070C0"/>
                </a:solidFill>
              </a:rPr>
              <a:t>your mouth </a:t>
            </a:r>
            <a:r>
              <a:rPr lang="en-US" sz="3200" dirty="0" smtClean="0"/>
              <a:t>that means you </a:t>
            </a:r>
            <a:r>
              <a:rPr lang="en-US" sz="3200" dirty="0" smtClean="0">
                <a:solidFill>
                  <a:srgbClr val="7030A0"/>
                </a:solidFill>
              </a:rPr>
              <a:t>block your mouth with your hand or arm </a:t>
            </a:r>
            <a:r>
              <a:rPr lang="en-US" sz="3200" dirty="0" smtClean="0"/>
              <a:t>so that germs can’t spread.</a:t>
            </a:r>
            <a:endParaRPr lang="en-US" sz="3200" dirty="0"/>
          </a:p>
        </p:txBody>
      </p:sp>
    </p:spTree>
    <p:extLst>
      <p:ext uri="{BB962C8B-B14F-4D97-AF65-F5344CB8AC3E}">
        <p14:creationId xmlns:p14="http://schemas.microsoft.com/office/powerpoint/2010/main" val="4158931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Flu</a:t>
            </a:r>
            <a:endParaRPr lang="en-CA" dirty="0"/>
          </a:p>
        </p:txBody>
      </p:sp>
      <p:sp>
        <p:nvSpPr>
          <p:cNvPr id="3" name="Content Placeholder 2"/>
          <p:cNvSpPr>
            <a:spLocks noGrp="1"/>
          </p:cNvSpPr>
          <p:nvPr>
            <p:ph idx="1"/>
          </p:nvPr>
        </p:nvSpPr>
        <p:spPr>
          <a:xfrm>
            <a:off x="1066800" y="2103120"/>
            <a:ext cx="6634766" cy="3931920"/>
          </a:xfrm>
        </p:spPr>
        <p:txBody>
          <a:bodyPr>
            <a:normAutofit/>
          </a:bodyPr>
          <a:lstStyle/>
          <a:p>
            <a:r>
              <a:rPr lang="en-US" sz="3200" dirty="0" smtClean="0"/>
              <a:t>The flu is a highly </a:t>
            </a:r>
            <a:r>
              <a:rPr lang="en-US" sz="3200" dirty="0" smtClean="0">
                <a:solidFill>
                  <a:srgbClr val="0070C0"/>
                </a:solidFill>
              </a:rPr>
              <a:t>contagious</a:t>
            </a:r>
            <a:r>
              <a:rPr lang="en-US" sz="3200" dirty="0" smtClean="0"/>
              <a:t> disease. The flu is a </a:t>
            </a:r>
            <a:r>
              <a:rPr lang="en-US" sz="3200" dirty="0" smtClean="0">
                <a:solidFill>
                  <a:srgbClr val="0070C0"/>
                </a:solidFill>
              </a:rPr>
              <a:t>respiratory</a:t>
            </a:r>
            <a:r>
              <a:rPr lang="en-US" sz="3200" dirty="0" smtClean="0"/>
              <a:t> illness caused by a virus that </a:t>
            </a:r>
            <a:r>
              <a:rPr lang="en-US" sz="3200" dirty="0" smtClean="0">
                <a:solidFill>
                  <a:srgbClr val="0070C0"/>
                </a:solidFill>
              </a:rPr>
              <a:t>infects</a:t>
            </a:r>
            <a:r>
              <a:rPr lang="en-US" sz="3200" dirty="0" smtClean="0"/>
              <a:t> the nose, throat, and lungs. Usually the flu is a minor illness, but for some people it can be very serious.</a:t>
            </a:r>
            <a:endParaRPr lang="en-CA" sz="3200" dirty="0"/>
          </a:p>
        </p:txBody>
      </p:sp>
      <p:pic>
        <p:nvPicPr>
          <p:cNvPr id="1026" name="Picture 2" descr="http://images.clipart.com/thb/thb17/58/yZNHV0xKP3Yj1CQ/109614059.thb.jpg?mature_woman_sick_at_w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175" y="1289757"/>
            <a:ext cx="3008106" cy="4518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5598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CA" dirty="0"/>
          </a:p>
        </p:txBody>
      </p:sp>
      <p:sp>
        <p:nvSpPr>
          <p:cNvPr id="3" name="Content Placeholder 2"/>
          <p:cNvSpPr>
            <a:spLocks noGrp="1"/>
          </p:cNvSpPr>
          <p:nvPr>
            <p:ph idx="1"/>
          </p:nvPr>
        </p:nvSpPr>
        <p:spPr/>
        <p:txBody>
          <a:bodyPr>
            <a:normAutofit fontScale="92500" lnSpcReduction="10000"/>
          </a:bodyPr>
          <a:lstStyle/>
          <a:p>
            <a:r>
              <a:rPr lang="en-US" sz="3200" dirty="0" smtClean="0"/>
              <a:t>A </a:t>
            </a:r>
            <a:r>
              <a:rPr lang="en-US" sz="3200" dirty="0" smtClean="0">
                <a:solidFill>
                  <a:srgbClr val="0070C0"/>
                </a:solidFill>
              </a:rPr>
              <a:t>contagious</a:t>
            </a:r>
            <a:r>
              <a:rPr lang="en-US" sz="3200" dirty="0" smtClean="0"/>
              <a:t> disease is a disease that </a:t>
            </a:r>
            <a:r>
              <a:rPr lang="en-US" sz="3200" dirty="0" smtClean="0">
                <a:solidFill>
                  <a:srgbClr val="7030A0"/>
                </a:solidFill>
              </a:rPr>
              <a:t>spreads from person to person</a:t>
            </a:r>
            <a:r>
              <a:rPr lang="en-US" sz="3200" dirty="0" smtClean="0"/>
              <a:t>.</a:t>
            </a:r>
          </a:p>
          <a:p>
            <a:endParaRPr lang="en-US" sz="3200" dirty="0"/>
          </a:p>
          <a:p>
            <a:r>
              <a:rPr lang="en-US" sz="3200" dirty="0" smtClean="0"/>
              <a:t>A </a:t>
            </a:r>
            <a:r>
              <a:rPr lang="en-US" sz="3200" dirty="0" smtClean="0">
                <a:solidFill>
                  <a:srgbClr val="0070C0"/>
                </a:solidFill>
              </a:rPr>
              <a:t>respiratory </a:t>
            </a:r>
            <a:r>
              <a:rPr lang="en-US" sz="3200" dirty="0" smtClean="0"/>
              <a:t>illness is a disease that </a:t>
            </a:r>
            <a:r>
              <a:rPr lang="en-US" sz="3200" dirty="0" smtClean="0">
                <a:solidFill>
                  <a:srgbClr val="7030A0"/>
                </a:solidFill>
              </a:rPr>
              <a:t>affects the lungs</a:t>
            </a:r>
            <a:r>
              <a:rPr lang="en-US" sz="3200" dirty="0" smtClean="0">
                <a:solidFill>
                  <a:srgbClr val="0070C0"/>
                </a:solidFill>
              </a:rPr>
              <a:t>.</a:t>
            </a:r>
            <a:endParaRPr lang="en-US" sz="3200" dirty="0" smtClean="0"/>
          </a:p>
          <a:p>
            <a:endParaRPr lang="en-US" sz="3200" dirty="0" smtClean="0"/>
          </a:p>
          <a:p>
            <a:r>
              <a:rPr lang="en-US" sz="3200" dirty="0" smtClean="0"/>
              <a:t>If you </a:t>
            </a:r>
            <a:r>
              <a:rPr lang="en-US" sz="3200" dirty="0" smtClean="0">
                <a:solidFill>
                  <a:srgbClr val="0070C0"/>
                </a:solidFill>
              </a:rPr>
              <a:t>infect </a:t>
            </a:r>
            <a:r>
              <a:rPr lang="en-US" sz="3200" dirty="0" smtClean="0"/>
              <a:t>a person with a disease that means you </a:t>
            </a:r>
            <a:r>
              <a:rPr lang="en-US" sz="3200" dirty="0" smtClean="0">
                <a:solidFill>
                  <a:srgbClr val="0070C0"/>
                </a:solidFill>
              </a:rPr>
              <a:t>give the</a:t>
            </a:r>
            <a:r>
              <a:rPr lang="en-US" sz="3200" dirty="0" smtClean="0"/>
              <a:t> disease to the person. If a person </a:t>
            </a:r>
            <a:r>
              <a:rPr lang="en-US" sz="3200" dirty="0" smtClean="0">
                <a:solidFill>
                  <a:srgbClr val="0070C0"/>
                </a:solidFill>
              </a:rPr>
              <a:t>is infected </a:t>
            </a:r>
            <a:r>
              <a:rPr lang="en-US" sz="3200" dirty="0" smtClean="0"/>
              <a:t>that means the person </a:t>
            </a:r>
            <a:r>
              <a:rPr lang="en-US" sz="3200" dirty="0" smtClean="0">
                <a:solidFill>
                  <a:srgbClr val="7030A0"/>
                </a:solidFill>
              </a:rPr>
              <a:t>has the disease</a:t>
            </a:r>
            <a:r>
              <a:rPr lang="en-US" sz="3200" dirty="0" smtClean="0"/>
              <a:t>. </a:t>
            </a:r>
            <a:endParaRPr lang="en-CA" sz="3200" dirty="0"/>
          </a:p>
        </p:txBody>
      </p:sp>
    </p:spTree>
    <p:extLst>
      <p:ext uri="{BB962C8B-B14F-4D97-AF65-F5344CB8AC3E}">
        <p14:creationId xmlns:p14="http://schemas.microsoft.com/office/powerpoint/2010/main" val="2950656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Flu Symptoms</a:t>
            </a:r>
            <a:endParaRPr lang="en-CA" dirty="0"/>
          </a:p>
        </p:txBody>
      </p:sp>
      <p:sp>
        <p:nvSpPr>
          <p:cNvPr id="3" name="Content Placeholder 2"/>
          <p:cNvSpPr>
            <a:spLocks noGrp="1"/>
          </p:cNvSpPr>
          <p:nvPr>
            <p:ph idx="1"/>
          </p:nvPr>
        </p:nvSpPr>
        <p:spPr>
          <a:xfrm>
            <a:off x="1066800" y="2103120"/>
            <a:ext cx="6969617" cy="3931920"/>
          </a:xfrm>
        </p:spPr>
        <p:txBody>
          <a:bodyPr>
            <a:normAutofit/>
          </a:bodyPr>
          <a:lstStyle/>
          <a:p>
            <a:r>
              <a:rPr lang="en-US" sz="3200" dirty="0"/>
              <a:t>Do you have a </a:t>
            </a:r>
            <a:r>
              <a:rPr lang="en-US" sz="3200" dirty="0">
                <a:solidFill>
                  <a:srgbClr val="0070C0"/>
                </a:solidFill>
              </a:rPr>
              <a:t>fever</a:t>
            </a:r>
            <a:r>
              <a:rPr lang="en-US" sz="3200" dirty="0"/>
              <a:t>? A fever is one of the main </a:t>
            </a:r>
            <a:r>
              <a:rPr lang="en-US" sz="3200" dirty="0">
                <a:solidFill>
                  <a:srgbClr val="0070C0"/>
                </a:solidFill>
              </a:rPr>
              <a:t>symptoms</a:t>
            </a:r>
            <a:r>
              <a:rPr lang="en-US" sz="3200" dirty="0"/>
              <a:t> of the flu. Do you also have a cough, a sore throat, a headache, a body ache, </a:t>
            </a:r>
            <a:r>
              <a:rPr lang="en-US" sz="3200" dirty="0">
                <a:solidFill>
                  <a:srgbClr val="0070C0"/>
                </a:solidFill>
              </a:rPr>
              <a:t>vomiting</a:t>
            </a:r>
            <a:r>
              <a:rPr lang="en-US" sz="3200" dirty="0"/>
              <a:t>, or diarrhea? These are other symptoms of the flu. If you have some of these symptoms you may have the flu.</a:t>
            </a:r>
            <a:endParaRPr lang="en-CA" sz="3200" dirty="0"/>
          </a:p>
        </p:txBody>
      </p:sp>
      <p:pic>
        <p:nvPicPr>
          <p:cNvPr id="20482" name="Picture 2" descr="http://images.clipart.com/thb/thb17/58/yZNHV0xKP3Yj1CQ/109612068.thb.jpg?young_girl_being_tested_for_fever"/>
          <p:cNvPicPr>
            <a:picLocks noChangeAspect="1" noChangeArrowheads="1"/>
          </p:cNvPicPr>
          <p:nvPr/>
        </p:nvPicPr>
        <p:blipFill>
          <a:blip r:embed="rId2"/>
          <a:srcRect/>
          <a:stretch>
            <a:fillRect/>
          </a:stretch>
        </p:blipFill>
        <p:spPr bwMode="auto">
          <a:xfrm>
            <a:off x="7875724" y="2341834"/>
            <a:ext cx="3742262" cy="2844120"/>
          </a:xfrm>
          <a:prstGeom prst="rect">
            <a:avLst/>
          </a:prstGeom>
          <a:noFill/>
        </p:spPr>
      </p:pic>
    </p:spTree>
    <p:extLst>
      <p:ext uri="{BB962C8B-B14F-4D97-AF65-F5344CB8AC3E}">
        <p14:creationId xmlns:p14="http://schemas.microsoft.com/office/powerpoint/2010/main" val="2289795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CA" dirty="0"/>
          </a:p>
        </p:txBody>
      </p:sp>
      <p:sp>
        <p:nvSpPr>
          <p:cNvPr id="3" name="Content Placeholder 2"/>
          <p:cNvSpPr>
            <a:spLocks noGrp="1"/>
          </p:cNvSpPr>
          <p:nvPr>
            <p:ph idx="1"/>
          </p:nvPr>
        </p:nvSpPr>
        <p:spPr/>
        <p:txBody>
          <a:bodyPr>
            <a:normAutofit fontScale="92500" lnSpcReduction="10000"/>
          </a:bodyPr>
          <a:lstStyle/>
          <a:p>
            <a:r>
              <a:rPr lang="en-US" sz="3200" dirty="0" smtClean="0"/>
              <a:t>If you have a </a:t>
            </a:r>
            <a:r>
              <a:rPr lang="en-US" sz="3200" dirty="0" smtClean="0">
                <a:solidFill>
                  <a:srgbClr val="0070C0"/>
                </a:solidFill>
              </a:rPr>
              <a:t>fever</a:t>
            </a:r>
            <a:r>
              <a:rPr lang="en-US" sz="3200" dirty="0" smtClean="0"/>
              <a:t> that means your </a:t>
            </a:r>
            <a:r>
              <a:rPr lang="en-US" sz="3200" dirty="0" smtClean="0">
                <a:solidFill>
                  <a:srgbClr val="7030A0"/>
                </a:solidFill>
              </a:rPr>
              <a:t>body temperature is high</a:t>
            </a:r>
            <a:r>
              <a:rPr lang="en-US" sz="3200" dirty="0" smtClean="0"/>
              <a:t>. Some people define fever as a temperature </a:t>
            </a:r>
            <a:r>
              <a:rPr lang="en-US" sz="3200" dirty="0" smtClean="0">
                <a:solidFill>
                  <a:srgbClr val="C00000"/>
                </a:solidFill>
              </a:rPr>
              <a:t>greater than 37.5 </a:t>
            </a:r>
            <a:r>
              <a:rPr lang="en-US" sz="3200" dirty="0" smtClean="0"/>
              <a:t>degrees.</a:t>
            </a:r>
          </a:p>
          <a:p>
            <a:endParaRPr lang="en-US" sz="3200" dirty="0"/>
          </a:p>
          <a:p>
            <a:r>
              <a:rPr lang="en-US" sz="3200" dirty="0"/>
              <a:t>A </a:t>
            </a:r>
            <a:r>
              <a:rPr lang="en-US" sz="3200" dirty="0">
                <a:solidFill>
                  <a:srgbClr val="0070C0"/>
                </a:solidFill>
              </a:rPr>
              <a:t>symptom</a:t>
            </a:r>
            <a:r>
              <a:rPr lang="en-US" sz="3200" dirty="0"/>
              <a:t> is </a:t>
            </a:r>
            <a:r>
              <a:rPr lang="en-US" sz="3200" dirty="0">
                <a:solidFill>
                  <a:srgbClr val="7030A0"/>
                </a:solidFill>
              </a:rPr>
              <a:t>a sign of a disease</a:t>
            </a:r>
            <a:r>
              <a:rPr lang="en-US" sz="3200" dirty="0"/>
              <a:t>. Symptoms include things such as a cough, a sore throat, and a fever. </a:t>
            </a:r>
          </a:p>
          <a:p>
            <a:endParaRPr lang="en-US" sz="3200" dirty="0"/>
          </a:p>
          <a:p>
            <a:r>
              <a:rPr lang="en-US" sz="3200" dirty="0">
                <a:solidFill>
                  <a:srgbClr val="0070C0"/>
                </a:solidFill>
              </a:rPr>
              <a:t>Vomiting </a:t>
            </a:r>
            <a:r>
              <a:rPr lang="en-US" sz="3200" dirty="0"/>
              <a:t>is another way to say, “</a:t>
            </a:r>
            <a:r>
              <a:rPr lang="en-US" sz="3200" dirty="0">
                <a:solidFill>
                  <a:srgbClr val="7030A0"/>
                </a:solidFill>
              </a:rPr>
              <a:t>throwing up</a:t>
            </a:r>
            <a:r>
              <a:rPr lang="en-US" sz="3200" dirty="0"/>
              <a:t>.”</a:t>
            </a:r>
            <a:endParaRPr lang="en-CA" sz="3200" dirty="0"/>
          </a:p>
        </p:txBody>
      </p:sp>
    </p:spTree>
    <p:extLst>
      <p:ext uri="{BB962C8B-B14F-4D97-AF65-F5344CB8AC3E}">
        <p14:creationId xmlns:p14="http://schemas.microsoft.com/office/powerpoint/2010/main" val="887173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Flu </a:t>
            </a:r>
            <a:r>
              <a:rPr lang="en-US" dirty="0" smtClean="0">
                <a:solidFill>
                  <a:srgbClr val="0070C0"/>
                </a:solidFill>
              </a:rPr>
              <a:t>Treatment</a:t>
            </a:r>
            <a:endParaRPr lang="en-CA" dirty="0">
              <a:solidFill>
                <a:srgbClr val="0070C0"/>
              </a:solidFill>
            </a:endParaRPr>
          </a:p>
        </p:txBody>
      </p:sp>
      <p:sp>
        <p:nvSpPr>
          <p:cNvPr id="3" name="Content Placeholder 2"/>
          <p:cNvSpPr>
            <a:spLocks noGrp="1"/>
          </p:cNvSpPr>
          <p:nvPr>
            <p:ph idx="1"/>
          </p:nvPr>
        </p:nvSpPr>
        <p:spPr>
          <a:xfrm>
            <a:off x="1066800" y="2103120"/>
            <a:ext cx="6853707" cy="3931920"/>
          </a:xfrm>
        </p:spPr>
        <p:txBody>
          <a:bodyPr>
            <a:normAutofit/>
          </a:bodyPr>
          <a:lstStyle/>
          <a:p>
            <a:r>
              <a:rPr lang="en-US" sz="3200" dirty="0"/>
              <a:t>What should you do if you have the flu? For most people, the best thing to do is to stay home and rest. You should also drink plenty of fluids. There is no need to go to </a:t>
            </a:r>
            <a:r>
              <a:rPr lang="en-US" sz="3200" dirty="0">
                <a:solidFill>
                  <a:srgbClr val="0070C0"/>
                </a:solidFill>
              </a:rPr>
              <a:t>emergency</a:t>
            </a:r>
            <a:r>
              <a:rPr lang="en-US" sz="3200" dirty="0"/>
              <a:t> and no need to take </a:t>
            </a:r>
            <a:r>
              <a:rPr lang="en-US" sz="3200" dirty="0">
                <a:solidFill>
                  <a:srgbClr val="0070C0"/>
                </a:solidFill>
              </a:rPr>
              <a:t>anti-viral</a:t>
            </a:r>
            <a:r>
              <a:rPr lang="en-US" sz="3200" dirty="0"/>
              <a:t> drugs. </a:t>
            </a:r>
            <a:endParaRPr lang="en-CA" sz="3200" dirty="0"/>
          </a:p>
        </p:txBody>
      </p:sp>
      <p:pic>
        <p:nvPicPr>
          <p:cNvPr id="18434" name="Picture 2" descr="http://images.clipart.com/thb/thb8/PH/pub5361-070524/41812045.thb.jpg?1001638231"/>
          <p:cNvPicPr>
            <a:picLocks noChangeAspect="1" noChangeArrowheads="1"/>
          </p:cNvPicPr>
          <p:nvPr/>
        </p:nvPicPr>
        <p:blipFill>
          <a:blip r:embed="rId2"/>
          <a:srcRect/>
          <a:stretch>
            <a:fillRect/>
          </a:stretch>
        </p:blipFill>
        <p:spPr bwMode="auto">
          <a:xfrm>
            <a:off x="8894626" y="1443446"/>
            <a:ext cx="2535374" cy="3808502"/>
          </a:xfrm>
          <a:prstGeom prst="rect">
            <a:avLst/>
          </a:prstGeom>
          <a:noFill/>
        </p:spPr>
      </p:pic>
    </p:spTree>
    <p:extLst>
      <p:ext uri="{BB962C8B-B14F-4D97-AF65-F5344CB8AC3E}">
        <p14:creationId xmlns:p14="http://schemas.microsoft.com/office/powerpoint/2010/main" val="3283360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CA" dirty="0"/>
          </a:p>
        </p:txBody>
      </p:sp>
      <p:sp>
        <p:nvSpPr>
          <p:cNvPr id="3" name="Content Placeholder 2"/>
          <p:cNvSpPr>
            <a:spLocks noGrp="1"/>
          </p:cNvSpPr>
          <p:nvPr>
            <p:ph idx="1"/>
          </p:nvPr>
        </p:nvSpPr>
        <p:spPr/>
        <p:txBody>
          <a:bodyPr>
            <a:normAutofit lnSpcReduction="10000"/>
          </a:bodyPr>
          <a:lstStyle/>
          <a:p>
            <a:r>
              <a:rPr lang="en-US" sz="3200" dirty="0" smtClean="0"/>
              <a:t>A</a:t>
            </a:r>
            <a:r>
              <a:rPr lang="en-US" sz="3200" dirty="0" smtClean="0">
                <a:solidFill>
                  <a:srgbClr val="0070C0"/>
                </a:solidFill>
              </a:rPr>
              <a:t> treatment </a:t>
            </a:r>
            <a:r>
              <a:rPr lang="en-US" sz="3200" dirty="0" smtClean="0"/>
              <a:t>is </a:t>
            </a:r>
            <a:r>
              <a:rPr lang="en-US" sz="3200" dirty="0" smtClean="0">
                <a:solidFill>
                  <a:srgbClr val="7030A0"/>
                </a:solidFill>
              </a:rPr>
              <a:t>a method to cure a disease</a:t>
            </a:r>
            <a:r>
              <a:rPr lang="en-US" sz="3200" dirty="0" smtClean="0"/>
              <a:t>. </a:t>
            </a:r>
          </a:p>
          <a:p>
            <a:endParaRPr lang="en-US" sz="3200" dirty="0"/>
          </a:p>
          <a:p>
            <a:r>
              <a:rPr lang="en-US" sz="3200" dirty="0" smtClean="0">
                <a:solidFill>
                  <a:srgbClr val="0070C0"/>
                </a:solidFill>
              </a:rPr>
              <a:t>Emergency</a:t>
            </a:r>
            <a:r>
              <a:rPr lang="en-US" sz="3200" dirty="0" smtClean="0"/>
              <a:t> is </a:t>
            </a:r>
            <a:r>
              <a:rPr lang="en-US" sz="3200" dirty="0" smtClean="0">
                <a:solidFill>
                  <a:srgbClr val="7030A0"/>
                </a:solidFill>
              </a:rPr>
              <a:t>the place in a hospital </a:t>
            </a:r>
            <a:r>
              <a:rPr lang="en-US" sz="3200" dirty="0" smtClean="0"/>
              <a:t>where very </a:t>
            </a:r>
            <a:r>
              <a:rPr lang="en-US" sz="3200" dirty="0" smtClean="0">
                <a:solidFill>
                  <a:srgbClr val="7030A0"/>
                </a:solidFill>
              </a:rPr>
              <a:t>seriously ill or injured people go</a:t>
            </a:r>
            <a:r>
              <a:rPr lang="en-US" sz="3200" dirty="0" smtClean="0"/>
              <a:t>.</a:t>
            </a:r>
          </a:p>
          <a:p>
            <a:endParaRPr lang="en-US" sz="3200" dirty="0" smtClean="0"/>
          </a:p>
          <a:p>
            <a:r>
              <a:rPr lang="en-CA" sz="3200" dirty="0" smtClean="0">
                <a:solidFill>
                  <a:srgbClr val="0070C0"/>
                </a:solidFill>
              </a:rPr>
              <a:t>Anti-viral</a:t>
            </a:r>
            <a:r>
              <a:rPr lang="en-CA" sz="3200" dirty="0" smtClean="0"/>
              <a:t> drugs are </a:t>
            </a:r>
            <a:r>
              <a:rPr lang="en-CA" sz="3200" dirty="0" smtClean="0">
                <a:solidFill>
                  <a:srgbClr val="7030A0"/>
                </a:solidFill>
              </a:rPr>
              <a:t>medicines that help fight viruses </a:t>
            </a:r>
            <a:r>
              <a:rPr lang="en-CA" sz="3200" dirty="0" smtClean="0"/>
              <a:t>such as the flu.</a:t>
            </a:r>
            <a:endParaRPr lang="en-CA" sz="3200" dirty="0"/>
          </a:p>
        </p:txBody>
      </p:sp>
    </p:spTree>
    <p:extLst>
      <p:ext uri="{BB962C8B-B14F-4D97-AF65-F5344CB8AC3E}">
        <p14:creationId xmlns:p14="http://schemas.microsoft.com/office/powerpoint/2010/main" val="47082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Flu Treatment for </a:t>
            </a:r>
            <a:r>
              <a:rPr lang="en-US" dirty="0">
                <a:solidFill>
                  <a:srgbClr val="0070C0"/>
                </a:solidFill>
              </a:rPr>
              <a:t>At-risk </a:t>
            </a:r>
            <a:r>
              <a:rPr lang="en-US" dirty="0" smtClean="0">
                <a:solidFill>
                  <a:srgbClr val="0070C0"/>
                </a:solidFill>
              </a:rPr>
              <a:t>Groups</a:t>
            </a:r>
            <a:r>
              <a:rPr lang="en-US" dirty="0"/>
              <a:t>.</a:t>
            </a:r>
            <a:endParaRPr lang="en-CA" dirty="0"/>
          </a:p>
        </p:txBody>
      </p:sp>
      <p:sp>
        <p:nvSpPr>
          <p:cNvPr id="3" name="Content Placeholder 2"/>
          <p:cNvSpPr>
            <a:spLocks noGrp="1"/>
          </p:cNvSpPr>
          <p:nvPr>
            <p:ph idx="1"/>
          </p:nvPr>
        </p:nvSpPr>
        <p:spPr>
          <a:xfrm>
            <a:off x="1066800" y="2103120"/>
            <a:ext cx="6853707" cy="3931920"/>
          </a:xfrm>
        </p:spPr>
        <p:txBody>
          <a:bodyPr>
            <a:normAutofit fontScale="92500"/>
          </a:bodyPr>
          <a:lstStyle/>
          <a:p>
            <a:r>
              <a:rPr lang="en-US" sz="3200" dirty="0"/>
              <a:t>However, for some groups of people, the flu can be very dangerous. For these </a:t>
            </a:r>
            <a:r>
              <a:rPr lang="en-US" sz="3200" dirty="0">
                <a:solidFill>
                  <a:srgbClr val="0070C0"/>
                </a:solidFill>
              </a:rPr>
              <a:t>at-risk groups</a:t>
            </a:r>
            <a:r>
              <a:rPr lang="en-US" sz="3200" dirty="0"/>
              <a:t>, the flu can cause serious </a:t>
            </a:r>
            <a:r>
              <a:rPr lang="en-US" sz="3200" dirty="0">
                <a:solidFill>
                  <a:srgbClr val="0070C0"/>
                </a:solidFill>
              </a:rPr>
              <a:t>complications</a:t>
            </a:r>
            <a:r>
              <a:rPr lang="en-US" sz="3200" dirty="0"/>
              <a:t> such as pneumonia. These groups include the elderly, young children, and people with </a:t>
            </a:r>
            <a:r>
              <a:rPr lang="en-US" sz="3200" dirty="0">
                <a:solidFill>
                  <a:srgbClr val="0070C0"/>
                </a:solidFill>
              </a:rPr>
              <a:t>medical conditions</a:t>
            </a:r>
            <a:r>
              <a:rPr lang="en-US" sz="3200" dirty="0"/>
              <a:t>. People in these groups may need medical attention if they have the flu. </a:t>
            </a:r>
            <a:endParaRPr lang="en-CA" sz="3200" dirty="0"/>
          </a:p>
        </p:txBody>
      </p:sp>
      <p:pic>
        <p:nvPicPr>
          <p:cNvPr id="16386" name="Picture 2" descr="http://images.clipart.com/thb/thb11/PH/jh5361_20041222/jh5361_20041222/30768802.thb.jpg?5361_050111_59526"/>
          <p:cNvPicPr>
            <a:picLocks noChangeAspect="1" noChangeArrowheads="1"/>
          </p:cNvPicPr>
          <p:nvPr/>
        </p:nvPicPr>
        <p:blipFill>
          <a:blip r:embed="rId2"/>
          <a:srcRect/>
          <a:stretch>
            <a:fillRect/>
          </a:stretch>
        </p:blipFill>
        <p:spPr bwMode="auto">
          <a:xfrm>
            <a:off x="8123917" y="2598737"/>
            <a:ext cx="3528151" cy="2348742"/>
          </a:xfrm>
          <a:prstGeom prst="rect">
            <a:avLst/>
          </a:prstGeom>
          <a:noFill/>
        </p:spPr>
      </p:pic>
    </p:spTree>
    <p:extLst>
      <p:ext uri="{BB962C8B-B14F-4D97-AF65-F5344CB8AC3E}">
        <p14:creationId xmlns:p14="http://schemas.microsoft.com/office/powerpoint/2010/main" val="1408133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Vocab:</a:t>
            </a:r>
            <a:endParaRPr lang="en-CA" dirty="0"/>
          </a:p>
        </p:txBody>
      </p:sp>
      <p:sp>
        <p:nvSpPr>
          <p:cNvPr id="3" name="Content Placeholder 2"/>
          <p:cNvSpPr>
            <a:spLocks noGrp="1"/>
          </p:cNvSpPr>
          <p:nvPr>
            <p:ph idx="1"/>
          </p:nvPr>
        </p:nvSpPr>
        <p:spPr/>
        <p:txBody>
          <a:bodyPr>
            <a:normAutofit fontScale="92500" lnSpcReduction="10000"/>
          </a:bodyPr>
          <a:lstStyle/>
          <a:p>
            <a:r>
              <a:rPr lang="en-US" sz="3200" dirty="0" smtClean="0">
                <a:solidFill>
                  <a:srgbClr val="0070C0"/>
                </a:solidFill>
              </a:rPr>
              <a:t>At-risk groups </a:t>
            </a:r>
            <a:r>
              <a:rPr lang="en-US" sz="3200" dirty="0" smtClean="0"/>
              <a:t>are </a:t>
            </a:r>
            <a:r>
              <a:rPr lang="en-US" sz="3200" dirty="0" smtClean="0">
                <a:solidFill>
                  <a:srgbClr val="7030A0"/>
                </a:solidFill>
              </a:rPr>
              <a:t>groups of people that have a higher chance of becoming seriously ill</a:t>
            </a:r>
            <a:r>
              <a:rPr lang="en-US" sz="3200" dirty="0" smtClean="0"/>
              <a:t>. </a:t>
            </a:r>
          </a:p>
          <a:p>
            <a:endParaRPr lang="en-US" sz="3200" dirty="0"/>
          </a:p>
          <a:p>
            <a:r>
              <a:rPr lang="en-US" sz="3200" dirty="0" smtClean="0"/>
              <a:t>A </a:t>
            </a:r>
            <a:r>
              <a:rPr lang="en-US" sz="3200" dirty="0" smtClean="0">
                <a:solidFill>
                  <a:srgbClr val="0070C0"/>
                </a:solidFill>
              </a:rPr>
              <a:t>complication of a disease</a:t>
            </a:r>
            <a:r>
              <a:rPr lang="en-US" sz="3200" dirty="0" smtClean="0"/>
              <a:t> is </a:t>
            </a:r>
            <a:r>
              <a:rPr lang="en-US" sz="3200" dirty="0" smtClean="0">
                <a:solidFill>
                  <a:srgbClr val="7030A0"/>
                </a:solidFill>
              </a:rPr>
              <a:t>a more serious condition caused by a disease.</a:t>
            </a:r>
          </a:p>
          <a:p>
            <a:endParaRPr lang="en-US" sz="3200" dirty="0" smtClean="0">
              <a:solidFill>
                <a:srgbClr val="7030A0"/>
              </a:solidFill>
            </a:endParaRPr>
          </a:p>
          <a:p>
            <a:r>
              <a:rPr lang="en-CA" sz="3200" dirty="0" smtClean="0">
                <a:solidFill>
                  <a:srgbClr val="0070C0"/>
                </a:solidFill>
              </a:rPr>
              <a:t>Medical conditions </a:t>
            </a:r>
            <a:r>
              <a:rPr lang="en-CA" sz="3200" dirty="0" smtClean="0"/>
              <a:t>are</a:t>
            </a:r>
            <a:r>
              <a:rPr lang="en-CA" sz="3200" dirty="0" smtClean="0">
                <a:solidFill>
                  <a:srgbClr val="7030A0"/>
                </a:solidFill>
              </a:rPr>
              <a:t> medical problems </a:t>
            </a:r>
            <a:r>
              <a:rPr lang="en-CA" sz="3200" dirty="0" smtClean="0"/>
              <a:t>such as cancer, asthma, high blood pressure, and HIV.</a:t>
            </a:r>
            <a:endParaRPr lang="en-CA" sz="3200" dirty="0"/>
          </a:p>
        </p:txBody>
      </p:sp>
    </p:spTree>
    <p:extLst>
      <p:ext uri="{BB962C8B-B14F-4D97-AF65-F5344CB8AC3E}">
        <p14:creationId xmlns:p14="http://schemas.microsoft.com/office/powerpoint/2010/main" val="8871739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471</TotalTime>
  <Words>867</Words>
  <Application>Microsoft Office PowerPoint</Application>
  <PresentationFormat>Widescreen</PresentationFormat>
  <Paragraphs>66</Paragraphs>
  <Slides>19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Garamond</vt:lpstr>
      <vt:lpstr>Savon</vt:lpstr>
      <vt:lpstr>Flu Season</vt:lpstr>
      <vt:lpstr>The Flu</vt:lpstr>
      <vt:lpstr>Vocab:</vt:lpstr>
      <vt:lpstr>Flu Symptoms</vt:lpstr>
      <vt:lpstr>Vocab:</vt:lpstr>
      <vt:lpstr>Flu Treatment</vt:lpstr>
      <vt:lpstr>Vocab:</vt:lpstr>
      <vt:lpstr>Flu Treatment for At-risk Groups.</vt:lpstr>
      <vt:lpstr>Vocab:</vt:lpstr>
      <vt:lpstr>Signs that Children Need Medical Attention</vt:lpstr>
      <vt:lpstr>Vocab:</vt:lpstr>
      <vt:lpstr>Signs that Infants Need Medical Attention</vt:lpstr>
      <vt:lpstr>Vocab:</vt:lpstr>
      <vt:lpstr>Preventing the Flu</vt:lpstr>
      <vt:lpstr>Vocab:</vt:lpstr>
      <vt:lpstr>The Flu Vaccination</vt:lpstr>
      <vt:lpstr>Vocab:</vt:lpstr>
      <vt:lpstr>Preventing the Spread of the Flu</vt:lpstr>
      <vt:lpstr>Vocab:</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Visit to the Doctor’s</dc:title>
  <dc:creator>chris gunn</dc:creator>
  <cp:lastModifiedBy>chris gunn</cp:lastModifiedBy>
  <cp:revision>44</cp:revision>
  <dcterms:created xsi:type="dcterms:W3CDTF">2017-09-27T15:14:18Z</dcterms:created>
  <dcterms:modified xsi:type="dcterms:W3CDTF">2017-10-02T21:15:07Z</dcterms:modified>
</cp:coreProperties>
</file>